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A_9D185DA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C_24D99A2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5B_4EC6402C.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3F_B7078496.xml" ContentType="application/vnd.ms-powerpoint.comments+xml"/>
  <Override PartName="/ppt/comments/modernComment_162_BE7A47D6.xml" ContentType="application/vnd.ms-powerpoint.comments+xml"/>
  <Override PartName="/ppt/comments/modernComment_163_37A1711.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36_581BCBEF.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42_E55A7084.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37_FDDC7A32.xml" ContentType="application/vnd.ms-powerpoint.comments+xml"/>
  <Override PartName="/ppt/notesSlides/notesSlide42.xml" ContentType="application/vnd.openxmlformats-officedocument.presentationml.notesSlide+xml"/>
  <Override PartName="/ppt/comments/modernComment_118_44C8EDC5.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14C_A6D56947.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modernComment_150_518E6064.xml" ContentType="application/vnd.ms-powerpoint.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327" r:id="rId3"/>
    <p:sldId id="324" r:id="rId4"/>
    <p:sldId id="257" r:id="rId5"/>
    <p:sldId id="334" r:id="rId6"/>
    <p:sldId id="265" r:id="rId7"/>
    <p:sldId id="266" r:id="rId8"/>
    <p:sldId id="341" r:id="rId9"/>
    <p:sldId id="314" r:id="rId10"/>
    <p:sldId id="269" r:id="rId11"/>
    <p:sldId id="315" r:id="rId12"/>
    <p:sldId id="270" r:id="rId13"/>
    <p:sldId id="316" r:id="rId14"/>
    <p:sldId id="271" r:id="rId15"/>
    <p:sldId id="273" r:id="rId16"/>
    <p:sldId id="293" r:id="rId17"/>
    <p:sldId id="272" r:id="rId18"/>
    <p:sldId id="268" r:id="rId19"/>
    <p:sldId id="274" r:id="rId20"/>
    <p:sldId id="275" r:id="rId21"/>
    <p:sldId id="295" r:id="rId22"/>
    <p:sldId id="343" r:id="rId23"/>
    <p:sldId id="294" r:id="rId24"/>
    <p:sldId id="296" r:id="rId25"/>
    <p:sldId id="276" r:id="rId26"/>
    <p:sldId id="345" r:id="rId27"/>
    <p:sldId id="344" r:id="rId28"/>
    <p:sldId id="347" r:id="rId29"/>
    <p:sldId id="278" r:id="rId30"/>
    <p:sldId id="318" r:id="rId31"/>
    <p:sldId id="297" r:id="rId32"/>
    <p:sldId id="319" r:id="rId33"/>
    <p:sldId id="354" r:id="rId34"/>
    <p:sldId id="355" r:id="rId35"/>
    <p:sldId id="298" r:id="rId36"/>
    <p:sldId id="299" r:id="rId37"/>
    <p:sldId id="321" r:id="rId38"/>
    <p:sldId id="307" r:id="rId39"/>
    <p:sldId id="308" r:id="rId40"/>
    <p:sldId id="309" r:id="rId41"/>
    <p:sldId id="310" r:id="rId42"/>
    <p:sldId id="301" r:id="rId43"/>
    <p:sldId id="328" r:id="rId44"/>
    <p:sldId id="322" r:id="rId45"/>
    <p:sldId id="300" r:id="rId46"/>
    <p:sldId id="279" r:id="rId47"/>
    <p:sldId id="311" r:id="rId48"/>
    <p:sldId id="280" r:id="rId49"/>
    <p:sldId id="281" r:id="rId50"/>
    <p:sldId id="302" r:id="rId51"/>
    <p:sldId id="329" r:id="rId52"/>
    <p:sldId id="303" r:id="rId53"/>
    <p:sldId id="330" r:id="rId54"/>
    <p:sldId id="304" r:id="rId55"/>
    <p:sldId id="331" r:id="rId56"/>
    <p:sldId id="305" r:id="rId57"/>
    <p:sldId id="332" r:id="rId58"/>
    <p:sldId id="282" r:id="rId59"/>
    <p:sldId id="348" r:id="rId60"/>
    <p:sldId id="349" r:id="rId61"/>
    <p:sldId id="350" r:id="rId62"/>
    <p:sldId id="283" r:id="rId63"/>
    <p:sldId id="284" r:id="rId64"/>
    <p:sldId id="285" r:id="rId65"/>
    <p:sldId id="286" r:id="rId66"/>
    <p:sldId id="288" r:id="rId67"/>
    <p:sldId id="346" r:id="rId68"/>
    <p:sldId id="289" r:id="rId69"/>
    <p:sldId id="287" r:id="rId70"/>
    <p:sldId id="336" r:id="rId71"/>
    <p:sldId id="291" r:id="rId72"/>
    <p:sldId id="292" r:id="rId73"/>
    <p:sldId id="306" r:id="rId74"/>
    <p:sldId id="352" r:id="rId75"/>
    <p:sldId id="353" r:id="rId76"/>
    <p:sldId id="351" r:id="rId77"/>
    <p:sldId id="31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265"/>
            <p14:sldId id="266"/>
            <p14:sldId id="341"/>
            <p14:sldId id="314"/>
            <p14:sldId id="269"/>
            <p14:sldId id="315"/>
            <p14:sldId id="270"/>
            <p14:sldId id="316"/>
            <p14:sldId id="271"/>
            <p14:sldId id="273"/>
            <p14:sldId id="293"/>
            <p14:sldId id="272"/>
            <p14:sldId id="268"/>
            <p14:sldId id="274"/>
            <p14:sldId id="275"/>
            <p14:sldId id="295"/>
            <p14:sldId id="343"/>
            <p14:sldId id="294"/>
            <p14:sldId id="296"/>
            <p14:sldId id="276"/>
            <p14:sldId id="345"/>
            <p14:sldId id="344"/>
            <p14:sldId id="347"/>
            <p14:sldId id="278"/>
            <p14:sldId id="318"/>
            <p14:sldId id="297"/>
            <p14:sldId id="319"/>
            <p14:sldId id="354"/>
            <p14:sldId id="355"/>
            <p14:sldId id="298"/>
            <p14:sldId id="299"/>
            <p14:sldId id="321"/>
            <p14:sldId id="307"/>
            <p14:sldId id="308"/>
            <p14:sldId id="309"/>
            <p14:sldId id="310"/>
            <p14:sldId id="301"/>
            <p14:sldId id="328"/>
            <p14:sldId id="322"/>
            <p14:sldId id="300"/>
            <p14:sldId id="279"/>
            <p14:sldId id="311"/>
            <p14:sldId id="280"/>
            <p14:sldId id="281"/>
            <p14:sldId id="302"/>
            <p14:sldId id="329"/>
            <p14:sldId id="303"/>
            <p14:sldId id="330"/>
            <p14:sldId id="304"/>
            <p14:sldId id="331"/>
            <p14:sldId id="305"/>
            <p14:sldId id="332"/>
            <p14:sldId id="282"/>
            <p14:sldId id="348"/>
            <p14:sldId id="349"/>
            <p14:sldId id="350"/>
            <p14:sldId id="283"/>
            <p14:sldId id="284"/>
            <p14:sldId id="285"/>
            <p14:sldId id="286"/>
            <p14:sldId id="288"/>
            <p14:sldId id="346"/>
            <p14:sldId id="289"/>
            <p14:sldId id="287"/>
            <p14:sldId id="336"/>
            <p14:sldId id="291"/>
            <p14:sldId id="292"/>
            <p14:sldId id="306"/>
            <p14:sldId id="352"/>
            <p14:sldId id="353"/>
            <p14:sldId id="351"/>
            <p14:sldId id="31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4"/>
    <p:restoredTop sz="62472"/>
  </p:normalViewPr>
  <p:slideViewPr>
    <p:cSldViewPr snapToGrid="0">
      <p:cViewPr varScale="1">
        <p:scale>
          <a:sx n="95" d="100"/>
          <a:sy n="95" d="100"/>
        </p:scale>
        <p:origin x="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modernComment_118_44C8EDC5.xml><?xml version="1.0" encoding="utf-8"?>
<p188:cmLst xmlns:a="http://schemas.openxmlformats.org/drawingml/2006/main" xmlns:r="http://schemas.openxmlformats.org/officeDocument/2006/relationships" xmlns:p188="http://schemas.microsoft.com/office/powerpoint/2018/8/main">
  <p188:cm id="{E1A2C60F-BBD3-FB47-84DF-9999C6DF253A}" authorId="{E190014E-00EA-F9D5-823C-A32FF1CBF0B9}" created="2023-09-02T16:39:55.648">
    <pc:sldMkLst xmlns:pc="http://schemas.microsoft.com/office/powerpoint/2013/main/command">
      <pc:docMk/>
      <pc:sldMk cId="1154018757" sldId="280"/>
    </pc:sldMkLst>
    <p188:txBody>
      <a:bodyPr/>
      <a:lstStyle/>
      <a:p>
        <a:r>
          <a:rPr lang="en-US"/>
          <a:t>Add an example of 2 steps forward one step back</a:t>
        </a:r>
      </a:p>
    </p188:txBody>
  </p188:cm>
</p188:cmLst>
</file>

<file path=ppt/comments/modernComment_136_581BCBEF.xml><?xml version="1.0" encoding="utf-8"?>
<p188:cmLst xmlns:a="http://schemas.openxmlformats.org/drawingml/2006/main" xmlns:r="http://schemas.openxmlformats.org/officeDocument/2006/relationships" xmlns:p188="http://schemas.microsoft.com/office/powerpoint/2018/8/main">
  <p188:cm id="{9CA2FFB0-4621-634E-9ACE-5AD2B4FB159A}" authorId="{E190014E-00EA-F9D5-823C-A32FF1CBF0B9}" created="2023-08-19T15:19:52.723">
    <pc:sldMkLst xmlns:pc="http://schemas.microsoft.com/office/powerpoint/2013/main/command">
      <pc:docMk/>
      <pc:sldMk cId="1478216687" sldId="310"/>
    </pc:sldMkLst>
    <p188:replyLst>
      <p188:reply id="{7C50ECBA-DB2E-0146-B152-1A540ADC80C7}" authorId="{E190014E-00EA-F9D5-823C-A32FF1CBF0B9}" created="2023-09-02T16:35:18.098">
        <p188:txBody>
          <a:bodyPr/>
          <a:lstStyle/>
          <a:p>
            <a:r>
              <a:rPr lang="en-US"/>
              <a:t>Actually, I am going to add some styling to fake the comments in Trac</a:t>
            </a:r>
          </a:p>
        </p188:txBody>
      </p188:reply>
    </p188:replyLst>
    <p188:txBody>
      <a:bodyPr/>
      <a:lstStyle/>
      <a:p>
        <a:r>
          <a:rPr lang="en-US"/>
          <a:t>This screenshot needs to have fewer comments on it so as to only have the context of what you’re talking about</a:t>
        </a:r>
      </a:p>
    </p188:txBody>
  </p188:cm>
</p188:cmLst>
</file>

<file path=ppt/comments/modernComment_137_FDDC7A32.xml><?xml version="1.0" encoding="utf-8"?>
<p188:cmLst xmlns:a="http://schemas.openxmlformats.org/drawingml/2006/main" xmlns:r="http://schemas.openxmlformats.org/officeDocument/2006/relationships" xmlns:p188="http://schemas.microsoft.com/office/powerpoint/2018/8/main">
  <p188:cm id="{CAECCE11-40A1-F14B-AAB5-C999D84951B6}" authorId="{E190014E-00EA-F9D5-823C-A32FF1CBF0B9}" status="resolved" created="2023-09-02T16:38:11.522" complete="100000">
    <ac:deMkLst xmlns:ac="http://schemas.microsoft.com/office/drawing/2013/main/command">
      <pc:docMk xmlns:pc="http://schemas.microsoft.com/office/powerpoint/2013/main/command"/>
      <pc:sldMk xmlns:pc="http://schemas.microsoft.com/office/powerpoint/2013/main/command" cId="4259084850" sldId="311"/>
      <ac:picMk id="4" creationId="{55EF8683-7A9F-0CD5-0DDB-ABF75F5C890F}"/>
    </ac:deMkLst>
    <p188:txBody>
      <a:bodyPr/>
      <a:lstStyle/>
      <a:p>
        <a:r>
          <a:rPr lang="en-US"/>
          <a:t>Trim the front and end of this short video and maybe speed it up to only take about 3 - 4 seconds</a:t>
        </a:r>
      </a:p>
    </p188:txBody>
  </p188:cm>
</p188:cmLst>
</file>

<file path=ppt/comments/modernComment_13A_9D185DA7.xml><?xml version="1.0" encoding="utf-8"?>
<p188:cmLst xmlns:a="http://schemas.openxmlformats.org/drawingml/2006/main" xmlns:r="http://schemas.openxmlformats.org/officeDocument/2006/relationships" xmlns:p188="http://schemas.microsoft.com/office/powerpoint/2018/8/main">
  <p188:cm id="{55B742B6-B936-AF4C-A27B-7DD70C24DBED}" authorId="{E190014E-00EA-F9D5-823C-A32FF1CBF0B9}" created="2023-08-26T15:38:34.742">
    <pc:sldMkLst xmlns:pc="http://schemas.microsoft.com/office/powerpoint/2013/main/command">
      <pc:docMk/>
      <pc:sldMk cId="2635619751" sldId="314"/>
    </pc:sldMkLst>
    <p188:txBody>
      <a:bodyPr/>
      <a:lstStyle/>
      <a:p>
        <a:r>
          <a:rPr lang="en-US"/>
          <a:t>Zoom in on the owner and status change as that’s the important piece</a:t>
        </a:r>
      </a:p>
    </p188:txBody>
  </p188:cm>
</p188:cmLst>
</file>

<file path=ppt/comments/modernComment_13C_24D99A2F.xml><?xml version="1.0" encoding="utf-8"?>
<p188:cmLst xmlns:a="http://schemas.openxmlformats.org/drawingml/2006/main" xmlns:r="http://schemas.openxmlformats.org/officeDocument/2006/relationships" xmlns:p188="http://schemas.microsoft.com/office/powerpoint/2018/8/main">
  <p188:cm id="{D0C54305-BD48-464B-8832-248E0CC6F814}" authorId="{E190014E-00EA-F9D5-823C-A32FF1CBF0B9}" created="2023-08-26T15:40:41.856">
    <pc:sldMkLst xmlns:pc="http://schemas.microsoft.com/office/powerpoint/2013/main/command">
      <pc:docMk/>
      <pc:sldMk cId="618240559" sldId="316"/>
    </pc:sldMkLst>
    <p188:txBody>
      <a:bodyPr/>
      <a:lstStyle/>
      <a:p>
        <a:r>
          <a:rPr lang="en-US"/>
          <a:t>Remove screenshot and just have the comment</a:t>
        </a:r>
      </a:p>
    </p188:txBody>
  </p188:cm>
</p188:cmLst>
</file>

<file path=ppt/comments/modernComment_13F_B7078496.xml><?xml version="1.0" encoding="utf-8"?>
<p188:cmLst xmlns:a="http://schemas.openxmlformats.org/drawingml/2006/main" xmlns:r="http://schemas.openxmlformats.org/officeDocument/2006/relationships" xmlns:p188="http://schemas.microsoft.com/office/powerpoint/2018/8/main">
  <p188:cm id="{C8F72FAA-7735-4D4A-9FC7-221504D03E35}" authorId="{E190014E-00EA-F9D5-823C-A32FF1CBF0B9}" status="resolved" created="2023-09-03T19:17:24.757" complete="100000">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42_E55A7084.xml><?xml version="1.0" encoding="utf-8"?>
<p188:cmLst xmlns:a="http://schemas.openxmlformats.org/drawingml/2006/main" xmlns:r="http://schemas.openxmlformats.org/officeDocument/2006/relationships" xmlns:p188="http://schemas.microsoft.com/office/powerpoint/2018/8/main">
  <p188:cm id="{1735EE4B-D879-7B49-AB47-DBEF64618A5E}" authorId="{E190014E-00EA-F9D5-823C-A32FF1CBF0B9}" status="resolved" created="2023-08-19T15:20:31.896" complete="100000">
    <pc:sldMkLst xmlns:pc="http://schemas.microsoft.com/office/powerpoint/2013/main/command">
      <pc:docMk/>
      <pc:sldMk cId="3847909508" sldId="322"/>
    </pc:sldMkLst>
    <p188:replyLst>
      <p188:reply id="{3CB2E2B2-9759-D940-947F-A7261E3C6B60}" authorId="{E190014E-00EA-F9D5-823C-A32FF1CBF0B9}" created="2023-09-02T16:35:25.425">
        <p188:txBody>
          <a:bodyPr/>
          <a:lstStyle/>
          <a:p>
            <a:r>
              <a:rPr lang="en-US"/>
              <a:t>supports_paramstyle_pyformat</a:t>
            </a:r>
          </a:p>
        </p188:txBody>
      </p188:reply>
    </p188:replyLst>
    <p188:txBody>
      <a:bodyPr/>
      <a:lstStyle/>
      <a:p>
        <a:r>
          <a:rPr lang="en-US"/>
          <a:t>Which flag? </a:t>
        </a:r>
      </a:p>
    </p188:txBody>
  </p188:cm>
</p188:cmLst>
</file>

<file path=ppt/comments/modernComment_14C_A6D56947.xml><?xml version="1.0" encoding="utf-8"?>
<p188:cmLst xmlns:a="http://schemas.openxmlformats.org/drawingml/2006/main" xmlns:r="http://schemas.openxmlformats.org/officeDocument/2006/relationships" xmlns:p188="http://schemas.microsoft.com/office/powerpoint/2018/8/main">
  <p188:cm id="{32CE064F-5FE0-3E40-9CD0-89EB5BAE668D}" authorId="{E190014E-00EA-F9D5-823C-A32FF1CBF0B9}" created="2023-09-02T16:44:47.648">
    <pc:sldMkLst xmlns:pc="http://schemas.microsoft.com/office/powerpoint/2013/main/command">
      <pc:docMk/>
      <pc:sldMk cId="2799003975" sldId="332"/>
    </pc:sldMkLst>
    <p188:replyLst>
      <p188:reply id="{48CDD425-B7F4-B041-B210-83D83DDF964E}" authorId="{E190014E-00EA-F9D5-823C-A32FF1CBF0B9}" created="2023-09-03T19:49:54.430">
        <p188:txBody>
          <a:bodyPr/>
          <a:lstStyle/>
          <a:p>
            <a:r>
              <a:rPr lang="en-US"/>
              <a:t>I’m not seeing where/how this was done. </a:t>
            </a:r>
          </a:p>
        </p188:txBody>
      </p188:reply>
    </p188:replyLst>
    <p188:txBody>
      <a:bodyPr/>
      <a:lstStyle/>
      <a:p>
        <a:r>
          <a:rPr lang="en-US"/>
          <a:t>Add example of simplified comments</a:t>
        </a:r>
      </a:p>
    </p188:txBody>
  </p188:cm>
</p188:cmLst>
</file>

<file path=ppt/comments/modernComment_150_518E6064.xml><?xml version="1.0" encoding="utf-8"?>
<p188:cmLst xmlns:a="http://schemas.openxmlformats.org/drawingml/2006/main" xmlns:r="http://schemas.openxmlformats.org/officeDocument/2006/relationships" xmlns:p188="http://schemas.microsoft.com/office/powerpoint/2018/8/main">
  <p188:cm id="{498A631F-201C-4E4D-B605-2CD524C3A89F}" authorId="{E190014E-00EA-F9D5-823C-A32FF1CBF0B9}" created="2023-08-26T15:48:21.248">
    <pc:sldMkLst xmlns:pc="http://schemas.microsoft.com/office/powerpoint/2013/main/command">
      <pc:docMk/>
      <pc:sldMk cId="1368285284" sldId="336"/>
    </pc:sldMkLst>
    <p188:txBody>
      <a:bodyPr/>
      <a:lstStyle/>
      <a:p>
        <a:r>
          <a:rPr lang="en-US"/>
          <a:t>How many tickets have you closed in Django since this? In other OSS?</a:t>
        </a:r>
      </a:p>
    </p188:txBody>
  </p188:cm>
</p188:cmLst>
</file>

<file path=ppt/comments/modernComment_15B_4EC6402C.xml><?xml version="1.0" encoding="utf-8"?>
<p188:cmLst xmlns:a="http://schemas.openxmlformats.org/drawingml/2006/main" xmlns:r="http://schemas.openxmlformats.org/officeDocument/2006/relationships" xmlns:p188="http://schemas.microsoft.com/office/powerpoint/2018/8/main">
  <p188:cm id="{1EE6A0BF-6D00-9540-B5F8-12DD823C5C1F}" authorId="{E190014E-00EA-F9D5-823C-A32FF1CBF0B9}" created="2023-09-02T19:45:55.703">
    <pc:sldMkLst xmlns:pc="http://schemas.microsoft.com/office/powerpoint/2013/main/command">
      <pc:docMk/>
      <pc:sldMk cId="1321615404" sldId="347"/>
    </pc:sldMkLst>
    <p188:txBody>
      <a:bodyPr/>
      <a:lstStyle/>
      <a:p>
        <a:r>
          <a:rPr lang="en-US"/>
          <a:t>Blur out everything but the comment on world’s expert</a:t>
        </a:r>
      </a:p>
    </p188:txBody>
  </p188:cm>
</p188:cmLst>
</file>

<file path=ppt/comments/modernComment_162_BE7A47D6.xml><?xml version="1.0" encoding="utf-8"?>
<p188:cmLst xmlns:a="http://schemas.openxmlformats.org/drawingml/2006/main" xmlns:r="http://schemas.openxmlformats.org/officeDocument/2006/relationships" xmlns:p188="http://schemas.microsoft.com/office/powerpoint/2018/8/main">
  <p188:cm id="{078B6C83-FB30-0B42-BB14-3980D117A085}"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comments/modernComment_163_37A1711.xml><?xml version="1.0" encoding="utf-8"?>
<p188:cmLst xmlns:a="http://schemas.openxmlformats.org/drawingml/2006/main" xmlns:r="http://schemas.openxmlformats.org/officeDocument/2006/relationships" xmlns:p188="http://schemas.microsoft.com/office/powerpoint/2018/8/main">
  <p188:cm id="{98DB3F07-B129-ED4F-9089-0937EC434DAE}" authorId="{E190014E-00EA-F9D5-823C-A32FF1CBF0B9}" status="resolved" created="2023-09-03T19:17:24.757">
    <pc:sldMkLst xmlns:pc="http://schemas.microsoft.com/office/powerpoint/2013/main/command">
      <pc:docMk/>
      <pc:sldMk cId="3070723222" sldId="319"/>
    </pc:sldMkLst>
    <p188:txBody>
      <a:bodyPr/>
      <a:lstStyle/>
      <a:p>
        <a:r>
          <a:rPr lang="en-US"/>
          <a:t>Split this into 3 or 4 slides</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24575,'12'0'0,"1"0"0,7 0 0,-5 0 0,21 0 0,-20 0 0,21 0 0,-23 0 0,7 0 0,-1 0 0,2 0 0,8 0 0,-8 0 0,14 0 0,-13 0 0,15 0 0,9 0 0,-5 0 0,16 0 0,-10 0 0,9 0 0,14 0 0,2 0 0,8 0 0,0 0 0,2 0 0,-1 0 0,10 0 0,-29 0 0,15 0 0,-27 0 0,6 0 0,-17 0 0,7 0 0,-17 0 0,16 0 0,-14 0 0,13 0 0,-5 0 0,-1 0 0,8 0 0,-7 0 0,8 0 0,9 0 0,-8 0 0,9 0 0,1 0 0,-10 0 0,9 0 0,-10 0 0,-1 0 0,3 0 0,-12 0 0,9 0 0,-16 0 0,6 0 0,-8 0 0,-6 0 0,5 0 0,-15 0 0,8 0 0,-7 0 0,-1 0 0,0 0 0,0 0 0,8 0 0,-6 0 0,12 0 0,-12 0 0,4 0 0,2 0 0,-6 0 0,6 0 0,-8 0 0,0 0 0,-1 0 0,0 0 0,1 0 0,-7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9/3/23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ryancheley/public-notes/issues/1#issuecomment-129629738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github.com/django/django/pull/16243#user-content-fn-1-f29b63f2b5dfde0561f53b12943cb1c2"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Reviewing the Ticket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time reviewing the ticket and then speaking with Simon Charette about it. 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 added a comment to the ticket </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113701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comment on the issue thanking me for working on the ticket … the original reporter for the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261938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the bird site</a:t>
            </a: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the rest of my time at the sprints working on other non-ORM related tickets in other Django related projects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I headed home having been able to fix a bug in the ORM!!!!</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 Berger is a member of the Django Security team</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2183593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Oh No!</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are attending their first </a:t>
            </a:r>
            <a:r>
              <a:rPr lang="en-US" dirty="0" err="1"/>
              <a:t>DjangoCon</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Fix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Embarrassed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declared it fixed on the Bird Site</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the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Sprints ASK ME HOW I DID IT!</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Fear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Imposter Syndrome – Can I work on this on “my own”</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then I remembered a talk that Carlton Gibson gave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“Your Framework Needs You”. It's a great talk and you should totally watch it, 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vast majority of tickets are no harder than the work you do to solve every single day using Django</a:t>
            </a:r>
          </a:p>
          <a:p>
            <a:r>
              <a:rPr lang="en-US" dirty="0"/>
              <a:t>	a. Yes they need, time, thought, and a little bit of your love</a:t>
            </a:r>
          </a:p>
          <a:p>
            <a:r>
              <a:rPr lang="en-US" dirty="0"/>
              <a:t>	b. If you get stuck while trying to solve it you can ask for help!</a:t>
            </a:r>
          </a:p>
          <a:p>
            <a:r>
              <a:rPr lang="en-US" dirty="0"/>
              <a:t>2. The review process is hard </a:t>
            </a:r>
          </a:p>
          <a:p>
            <a:r>
              <a:rPr lang="en-US" dirty="0"/>
              <a:t>	a. … and everyone gets the same review process; </a:t>
            </a:r>
          </a:p>
          <a:p>
            <a:r>
              <a:rPr lang="en-US" dirty="0"/>
              <a:t>	b. it’s not personal</a:t>
            </a:r>
          </a:p>
          <a:p>
            <a:r>
              <a:rPr lang="en-US" dirty="0"/>
              <a:t>3. You can do it. </a:t>
            </a:r>
          </a:p>
          <a:p>
            <a:r>
              <a:rPr lang="en-US" dirty="0"/>
              <a:t>	a. You are qualified! </a:t>
            </a:r>
          </a:p>
          <a:p>
            <a:r>
              <a:rPr lang="en-US" dirty="0"/>
              <a:t>	b. If you’ve spent time working on an issue you are </a:t>
            </a:r>
          </a:p>
          <a:p>
            <a:r>
              <a:rPr lang="en-US" dirty="0"/>
              <a:t>4.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3863675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 and did what most of us do when we’re assigned a Bug for work, or on a personal project</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and today I’m going to talk about my experience fixing a bug in the Django ORM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But first, a side 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Screenshots of conversation up to </a:t>
            </a:r>
            <a:r>
              <a:rPr lang="en-US" dirty="0">
                <a:hlinkClick r:id="rId3"/>
              </a:rPr>
              <a:t>here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2423371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3706425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3821199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States to check</a:t>
            </a:r>
          </a:p>
          <a:p>
            <a:endParaRPr lang="en-US" dirty="0"/>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True. This should fail on the test </a:t>
            </a: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True. This should pass on both tests</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638775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I saw this talk by Simon Willison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417182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There I was ... at the top of the Mt Whitney Portal, 13,600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7 days hiking to get here.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Simon Willison gave a great talk which included an idea called ‘public notes’. 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was the first time I used the idea, but I've used it a few more times since then as I try to learn about a thing. I’ve even started doing it at my </a:t>
            </a:r>
            <a:r>
              <a:rPr lang="en-US" b="0" dirty="0" err="1">
                <a:solidFill>
                  <a:srgbClr val="CCCCCC"/>
                </a:solidFill>
                <a:effectLst/>
                <a:latin typeface="Inconsolata NF Regular" pitchFamily="49" charset="77"/>
              </a:rPr>
              <a:t>joby</a:t>
            </a:r>
            <a:r>
              <a:rPr lang="en-US" b="0" dirty="0">
                <a:solidFill>
                  <a:srgbClr val="CCCCCC"/>
                </a:solidFill>
                <a:effectLst/>
                <a:latin typeface="Inconsolata NF Regular" pitchFamily="49" charset="77"/>
              </a:rPr>
              <a:t>-job</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(in this case a GitHub issue) as a spot to work through a problem and leave yourself breadcrumbs for what you’ve tried and learned, basically doing what you would do 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3719330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comments as a conversation to myself, back and forth from Oct 30, 2022 to Nov 8, 2022 (10 days!)</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470674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39824288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There is duplication which should be pushed down into .</a:t>
            </a:r>
            <a:r>
              <a:rPr lang="en-US" b="0" i="0" dirty="0" err="1">
                <a:solidFill>
                  <a:srgbClr val="1F2328"/>
                </a:solidFill>
                <a:effectLst/>
                <a:latin typeface="-apple-system"/>
              </a:rPr>
              <a:t>convert_query</a:t>
            </a:r>
            <a:r>
              <a:rPr lang="en-US" b="0" i="0" dirty="0">
                <a:solidFill>
                  <a:srgbClr val="1F2328"/>
                </a:solidFill>
                <a:effectLst/>
                <a:latin typeface="-apple-system"/>
              </a:rPr>
              <a:t>().</a:t>
            </a:r>
          </a:p>
          <a:p>
            <a:pPr algn="l">
              <a:buFont typeface="Arial" panose="020B0604020202020204" pitchFamily="34" charset="0"/>
              <a:buChar char="•"/>
            </a:pPr>
            <a:r>
              <a:rPr lang="en-US" b="0" i="0" dirty="0">
                <a:solidFill>
                  <a:srgbClr val="1F2328"/>
                </a:solidFill>
                <a:effectLst/>
                <a:latin typeface="-apple-system"/>
              </a:rPr>
              <a:t>Converting %(value)s to :value in this way will also convert %%s to %s which will then be incorrectly converted to ? in .</a:t>
            </a:r>
            <a:r>
              <a:rPr lang="en-US" b="0" i="0" dirty="0" err="1">
                <a:solidFill>
                  <a:srgbClr val="1F2328"/>
                </a:solidFill>
                <a:effectLst/>
                <a:latin typeface="-apple-system"/>
              </a:rPr>
              <a:t>convert_query</a:t>
            </a:r>
            <a:r>
              <a:rPr lang="en-US" b="0" i="0" dirty="0">
                <a:solidFill>
                  <a:srgbClr val="1F2328"/>
                </a:solidFill>
                <a:effectLst/>
                <a:latin typeface="-apple-system"/>
              </a:rPr>
              <a:t>(). We should not perform both conversions</a:t>
            </a:r>
            <a:r>
              <a:rPr lang="en-US" b="0" i="0" u="none" strike="noStrike" baseline="30000" dirty="0">
                <a:solidFill>
                  <a:srgbClr val="1F2328"/>
                </a:solidFill>
                <a:effectLst/>
                <a:latin typeface="-apple-system"/>
                <a:hlinkClick r:id="rId3"/>
              </a:rPr>
              <a:t>1</a:t>
            </a:r>
            <a:r>
              <a:rPr lang="en-US" b="0" i="0" dirty="0">
                <a:solidFill>
                  <a:srgbClr val="1F2328"/>
                </a:solidFill>
                <a:effectLst/>
                <a:latin typeface="-apple-system"/>
              </a:rPr>
              <a:t> and a test should be added to ensure this doesn't happen.</a:t>
            </a:r>
          </a:p>
          <a:p>
            <a:pPr algn="l">
              <a:buFont typeface="Arial" panose="020B0604020202020204" pitchFamily="34" charset="0"/>
              <a:buChar char="•"/>
            </a:pPr>
            <a:r>
              <a:rPr lang="en-US" b="0" i="0" dirty="0">
                <a:solidFill>
                  <a:srgbClr val="1F2328"/>
                </a:solidFill>
                <a:effectLst/>
                <a:latin typeface="-apple-system"/>
              </a:rPr>
              <a:t>Converting </a:t>
            </a:r>
            <a:r>
              <a:rPr lang="en-US" b="0" i="0" dirty="0" err="1">
                <a:solidFill>
                  <a:srgbClr val="1F2328"/>
                </a:solidFill>
                <a:effectLst/>
                <a:latin typeface="-apple-system"/>
              </a:rPr>
              <a:t>param_list</a:t>
            </a:r>
            <a:r>
              <a:rPr lang="en-US" b="0" i="0" dirty="0">
                <a:solidFill>
                  <a:srgbClr val="1F2328"/>
                </a:solidFill>
                <a:effectLst/>
                <a:latin typeface="-apple-system"/>
              </a:rPr>
              <a:t> to a list in .</a:t>
            </a:r>
            <a:r>
              <a:rPr lang="en-US" b="0" i="0" dirty="0" err="1">
                <a:solidFill>
                  <a:srgbClr val="1F2328"/>
                </a:solidFill>
                <a:effectLst/>
                <a:latin typeface="-apple-system"/>
              </a:rPr>
              <a:t>executemany</a:t>
            </a:r>
            <a:r>
              <a:rPr lang="en-US" b="0" i="0" dirty="0">
                <a:solidFill>
                  <a:srgbClr val="1F2328"/>
                </a:solidFill>
                <a:effectLst/>
                <a:latin typeface="-apple-system"/>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/ticket/10070#comment:28</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with Simon Charette agreeing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/ticket/10070#comment:29</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that regex should be avoided</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He gave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an awesome primer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Remember to update the docs!</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2018: But, I had a work conference I had to attend.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2019: It happened again in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2020: I was *determined* to go in 2020 ... but we all know what happened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2021: I was able to attend the online version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2022: And then I finally made it in person 2022 … And it was amazing.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me in the pictures on the left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608874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 go to look for a ticket to take, remember that there is an amazing community here 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at the end of the day the code you’re going to look at, read, and write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you’re ready to dive in to one of the currently &lt;&gt; open tickets, just keep that in mind</a:t>
            </a: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3247473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will put other OSS accomplishments</a:t>
            </a:r>
          </a:p>
          <a:p>
            <a:endParaRPr lang="en-US" dirty="0"/>
          </a:p>
          <a:p>
            <a:r>
              <a:rPr lang="en-US" dirty="0"/>
              <a:t>- updated docs on </a:t>
            </a:r>
            <a:r>
              <a:rPr lang="en-US" dirty="0" err="1"/>
              <a:t>DjangoPackages</a:t>
            </a:r>
            <a:endParaRPr lang="en-US" dirty="0"/>
          </a:p>
          <a:p>
            <a:r>
              <a:rPr lang="en-US" dirty="0"/>
              <a:t>- </a:t>
            </a: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39296435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there is great documentation on how to triage tickets 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ever since. I’ve not attempted another big hike</a:t>
            </a:r>
          </a:p>
          <a:p>
            <a:endParaRPr lang="en-US" dirty="0"/>
          </a:p>
          <a:p>
            <a:r>
              <a:rPr lang="en-US" dirty="0"/>
              <a:t>But why am I telling this story? What does this have to do with fixing a bug in the Django ORM. </a:t>
            </a:r>
          </a:p>
          <a:p>
            <a:endParaRPr lang="en-US" dirty="0"/>
          </a:p>
          <a:p>
            <a:r>
              <a:rPr lang="en-US" dirty="0"/>
              <a:t>When the bug wasn’t resolved I had an option to ignore it / give up. I could have NOT gone to the summit of the BUG</a:t>
            </a:r>
          </a:p>
          <a:p>
            <a:endParaRPr lang="en-US" dirty="0"/>
          </a:p>
          <a:p>
            <a:r>
              <a:rPr lang="en-US" dirty="0"/>
              <a:t>But the community helped me to work through it. The solution that was ultimately submitted and merged wasn’t just mine, it was through the hard work of a couple of different people. </a:t>
            </a:r>
          </a:p>
          <a:p>
            <a:endParaRPr lang="en-US" dirty="0"/>
          </a:p>
          <a:p>
            <a:r>
              <a:rPr lang="en-US" dirty="0"/>
              <a:t>This community wants you to succeed. They want you to learn. </a:t>
            </a:r>
          </a:p>
          <a:p>
            <a:endParaRPr lang="en-US" dirty="0"/>
          </a:p>
          <a:p>
            <a:r>
              <a:rPr lang="en-US" dirty="0"/>
              <a:t>If this community had been up there with me that day, I’m 100% sure that I would have made it to the summit because of the encouragement that is provided and the determination to want **you** to succeed </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Sprints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trying to find something, and by the day of the sprints I had been able to narrow it down 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assigned the ticket to myself</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325271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9/3/23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9/3/23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3C_24D99A2F.xm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5B_4EC6402C.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3F_B707849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62_BE7A47D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63_37A17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36_581BCBEF.xm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42_E55A7084.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1.png"/><Relationship Id="rId5" Type="http://schemas.microsoft.com/office/2018/10/relationships/comments" Target="../comments/modernComment_137_FDDC7A32.xml"/><Relationship Id="rId4"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microsoft.com/office/2018/10/relationships/comments" Target="../comments/modernComment_118_44C8EDC5.xm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14C_A6D56947.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microsoft.com/office/2018/10/relationships/comments" Target="../comments/modernComment_150_518E6064.xml"/><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mastodon.social/@ryancheley" TargetMode="External"/><Relationship Id="rId7"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3A_9D185DA7.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0C46-9026-0356-A985-F7995DF07EC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D09F934-50A7-3A95-4DAC-648C913FB5A0}"/>
              </a:ext>
            </a:extLst>
          </p:cNvPr>
          <p:cNvPicPr>
            <a:picLocks noChangeAspect="1"/>
          </p:cNvPicPr>
          <p:nvPr/>
        </p:nvPicPr>
        <p:blipFill>
          <a:blip r:embed="rId3"/>
          <a:stretch>
            <a:fillRect/>
          </a:stretch>
        </p:blipFill>
        <p:spPr>
          <a:xfrm>
            <a:off x="0" y="1902758"/>
            <a:ext cx="12227275" cy="3052483"/>
          </a:xfrm>
          <a:prstGeom prst="rect">
            <a:avLst/>
          </a:prstGeom>
        </p:spPr>
      </p:pic>
    </p:spTree>
    <p:extLst>
      <p:ext uri="{BB962C8B-B14F-4D97-AF65-F5344CB8AC3E}">
        <p14:creationId xmlns:p14="http://schemas.microsoft.com/office/powerpoint/2010/main" val="111673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6DE6E5-6956-13C8-4B47-0E13327B7CAF}"/>
              </a:ext>
            </a:extLst>
          </p:cNvPr>
          <p:cNvPicPr>
            <a:picLocks noChangeAspect="1"/>
          </p:cNvPicPr>
          <p:nvPr/>
        </p:nvPicPr>
        <p:blipFill>
          <a:blip r:embed="rId4"/>
          <a:stretch>
            <a:fillRect/>
          </a:stretch>
        </p:blipFill>
        <p:spPr>
          <a:xfrm>
            <a:off x="401307" y="2137148"/>
            <a:ext cx="11389385" cy="2583703"/>
          </a:xfrm>
          <a:prstGeom prst="rect">
            <a:avLst/>
          </a:prstGeom>
        </p:spPr>
      </p:pic>
    </p:spTree>
    <p:extLst>
      <p:ext uri="{BB962C8B-B14F-4D97-AF65-F5344CB8AC3E}">
        <p14:creationId xmlns:p14="http://schemas.microsoft.com/office/powerpoint/2010/main" val="618240559"/>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solidFill>
                  <a:srgbClr val="569CD6"/>
                </a:solidFill>
                <a:effectLst/>
                <a:latin typeface="Inconsolata NF Regular" pitchFamily="49" charset="77"/>
              </a:rPr>
              <a:t>Letting everyone know!</a:t>
            </a:r>
            <a:endParaRPr lang="en-US" dirty="0"/>
          </a:p>
        </p:txBody>
      </p:sp>
      <p:pic>
        <p:nvPicPr>
          <p:cNvPr id="5" name="Picture 4">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nterview &quot;Titanic&quot; director James Cameron">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4AF25-3049-5D77-5482-FDC898457E17}"/>
              </a:ext>
            </a:extLst>
          </p:cNvPr>
          <p:cNvPicPr>
            <a:picLocks noChangeAspect="1"/>
          </p:cNvPicPr>
          <p:nvPr/>
        </p:nvPicPr>
        <p:blipFill>
          <a:blip r:embed="rId3"/>
          <a:stretch>
            <a:fillRect/>
          </a:stretch>
        </p:blipFill>
        <p:spPr>
          <a:xfrm>
            <a:off x="643889" y="1480779"/>
            <a:ext cx="10904222" cy="3896442"/>
          </a:xfrm>
          <a:prstGeom prst="rect">
            <a:avLst/>
          </a:prstGeom>
        </p:spPr>
      </p:pic>
    </p:spTree>
    <p:extLst>
      <p:ext uri="{BB962C8B-B14F-4D97-AF65-F5344CB8AC3E}">
        <p14:creationId xmlns:p14="http://schemas.microsoft.com/office/powerpoint/2010/main" val="273169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r>
              <a:rPr lang="en-US" b="1" dirty="0">
                <a:solidFill>
                  <a:srgbClr val="569CD6"/>
                </a:solidFill>
                <a:effectLst/>
                <a:latin typeface="Inconsolata NF Regular" pitchFamily="49" charset="77"/>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lstStyle/>
          <a:p>
            <a:r>
              <a:rPr lang="en-US" dirty="0"/>
              <a:t>Ticket difficulty</a:t>
            </a:r>
          </a:p>
          <a:p>
            <a:r>
              <a:rPr lang="en-US" dirty="0"/>
              <a:t>The Review Process can be challenging</a:t>
            </a:r>
          </a:p>
          <a:p>
            <a:r>
              <a:rPr lang="en-US" dirty="0"/>
              <a:t>You can do it!</a:t>
            </a:r>
          </a:p>
        </p:txBody>
      </p:sp>
      <p:pic>
        <p:nvPicPr>
          <p:cNvPr id="4" name="Picture 3">
            <a:extLst>
              <a:ext uri="{FF2B5EF4-FFF2-40B4-BE49-F238E27FC236}">
                <a16:creationId xmlns:a16="http://schemas.microsoft.com/office/drawing/2014/main" id="{14BE459B-64C9-D8E8-6B02-191422866C54}"/>
              </a:ext>
            </a:extLst>
          </p:cNvPr>
          <p:cNvPicPr>
            <a:picLocks noChangeAspect="1"/>
          </p:cNvPicPr>
          <p:nvPr/>
        </p:nvPicPr>
        <p:blipFill>
          <a:blip r:embed="rId3"/>
          <a:stretch>
            <a:fillRect/>
          </a:stretch>
        </p:blipFill>
        <p:spPr>
          <a:xfrm>
            <a:off x="10282494" y="4950337"/>
            <a:ext cx="1803400" cy="1765300"/>
          </a:xfrm>
          <a:prstGeom prst="rect">
            <a:avLst/>
          </a:prstGeom>
        </p:spPr>
      </p:pic>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E1B0-F991-364B-1E20-416C06F4C8AA}"/>
              </a:ext>
            </a:extLst>
          </p:cNvPr>
          <p:cNvSpPr>
            <a:spLocks noGrp="1"/>
          </p:cNvSpPr>
          <p:nvPr>
            <p:ph type="title"/>
          </p:nvPr>
        </p:nvSpPr>
        <p:spPr/>
        <p:txBody>
          <a:bodyPr/>
          <a:lstStyle/>
          <a:p>
            <a:r>
              <a:rPr lang="en-US" b="1" dirty="0">
                <a:solidFill>
                  <a:srgbClr val="569CD6"/>
                </a:solidFill>
                <a:effectLst/>
                <a:latin typeface="Inconsolata NF Regular" pitchFamily="49" charset="77"/>
              </a:rPr>
              <a:t>The World’s Foremost Expert</a:t>
            </a:r>
            <a:endParaRPr lang="en-US" b="1" dirty="0">
              <a:solidFill>
                <a:srgbClr val="00B0F0"/>
              </a:solidFill>
              <a:latin typeface="INCONSOLATA" panose="020B0609030003000000" pitchFamily="49" charset="0"/>
            </a:endParaRPr>
          </a:p>
        </p:txBody>
      </p:sp>
      <p:pic>
        <p:nvPicPr>
          <p:cNvPr id="1026" name="Picture 2" descr="Comments on Trac of my first interaction with the Django community.&#10;&#10;I said:&#10;&quot;I was wondering if this is being worked on or if I could try to pick it up, happy to work on it in a group as well&quot;&#10;&#10;To which Carlton replied:&#10;&quot;Hi Sarah — you're very welcome to pick it up. 🙂&#10;I'd suggest an initial time-boxed investigation to work out what the state of play is.&#10;At that point you'll be the world expert™ on this issue, so either you'll have an idea or you'll want input. If you open a PR at that point (even just adding comments in the second case) to explain what's going on, it's easier for others to get up to speed and input.&quot;">
            <a:extLst>
              <a:ext uri="{FF2B5EF4-FFF2-40B4-BE49-F238E27FC236}">
                <a16:creationId xmlns:a16="http://schemas.microsoft.com/office/drawing/2014/main" id="{278308E4-8404-45C8-5AD2-624A79D7D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15" y="1512421"/>
            <a:ext cx="11595100"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615404"/>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Tree>
    <p:extLst>
      <p:ext uri="{BB962C8B-B14F-4D97-AF65-F5344CB8AC3E}">
        <p14:creationId xmlns:p14="http://schemas.microsoft.com/office/powerpoint/2010/main" val="408493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Replicate the Bug ♊</a:t>
            </a:r>
          </a:p>
          <a:p>
            <a:pPr marL="0" indent="0" algn="ctr">
              <a:buNone/>
            </a:pPr>
            <a:r>
              <a:rPr lang="en-US" dirty="0"/>
              <a:t>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a:p>
            <a:pPr marL="0" indent="0" algn="ctr">
              <a:buNone/>
            </a:pPr>
            <a:r>
              <a:rPr lang="en-US" dirty="0"/>
              <a:t>Write down what you learned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177D-463E-8386-A6DE-8B35EC57C65A}"/>
              </a:ext>
            </a:extLst>
          </p:cNvPr>
          <p:cNvPicPr>
            <a:picLocks noChangeAspect="1"/>
          </p:cNvPicPr>
          <p:nvPr/>
        </p:nvPicPr>
        <p:blipFill>
          <a:blip r:embed="rId3"/>
          <a:stretch>
            <a:fillRect/>
          </a:stretch>
        </p:blipFill>
        <p:spPr>
          <a:xfrm>
            <a:off x="483422" y="1661739"/>
            <a:ext cx="11215520" cy="3531488"/>
          </a:xfrm>
          <a:prstGeom prst="rect">
            <a:avLst/>
          </a:prstGeom>
        </p:spPr>
      </p:pic>
    </p:spTree>
    <p:extLst>
      <p:ext uri="{BB962C8B-B14F-4D97-AF65-F5344CB8AC3E}">
        <p14:creationId xmlns:p14="http://schemas.microsoft.com/office/powerpoint/2010/main" val="3070723222"/>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E2F24D-D884-AB2F-1AB3-F1E9703E9D03}"/>
              </a:ext>
            </a:extLst>
          </p:cNvPr>
          <p:cNvPicPr>
            <a:picLocks noChangeAspect="1"/>
          </p:cNvPicPr>
          <p:nvPr/>
        </p:nvPicPr>
        <p:blipFill>
          <a:blip r:embed="rId3"/>
          <a:stretch>
            <a:fillRect/>
          </a:stretch>
        </p:blipFill>
        <p:spPr>
          <a:xfrm>
            <a:off x="461301" y="2433536"/>
            <a:ext cx="11269398" cy="1990927"/>
          </a:xfrm>
          <a:prstGeom prst="rect">
            <a:avLst/>
          </a:prstGeom>
        </p:spPr>
      </p:pic>
    </p:spTree>
    <p:extLst>
      <p:ext uri="{BB962C8B-B14F-4D97-AF65-F5344CB8AC3E}">
        <p14:creationId xmlns:p14="http://schemas.microsoft.com/office/powerpoint/2010/main" val="3195684822"/>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Details to be added</a:t>
            </a:r>
          </a:p>
        </p:txBody>
      </p:sp>
    </p:spTree>
    <p:extLst>
      <p:ext uri="{BB962C8B-B14F-4D97-AF65-F5344CB8AC3E}">
        <p14:creationId xmlns:p14="http://schemas.microsoft.com/office/powerpoint/2010/main" val="111959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8793-1E80-1B8F-0214-44255E82410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F9F3347-C155-1493-6B9C-F0211AF33960}"/>
              </a:ext>
            </a:extLst>
          </p:cNvPr>
          <p:cNvPicPr>
            <a:picLocks noChangeAspect="1"/>
          </p:cNvPicPr>
          <p:nvPr/>
        </p:nvPicPr>
        <p:blipFill>
          <a:blip r:embed="rId2"/>
          <a:stretch>
            <a:fillRect/>
          </a:stretch>
        </p:blipFill>
        <p:spPr>
          <a:xfrm>
            <a:off x="-1" y="0"/>
            <a:ext cx="13268741" cy="6858000"/>
          </a:xfrm>
          <a:prstGeom prst="rect">
            <a:avLst/>
          </a:prstGeom>
        </p:spPr>
      </p:pic>
    </p:spTree>
    <p:extLst>
      <p:ext uri="{BB962C8B-B14F-4D97-AF65-F5344CB8AC3E}">
        <p14:creationId xmlns:p14="http://schemas.microsoft.com/office/powerpoint/2010/main" val="3144623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DA9C-EFD6-247B-5666-41A442EBF86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913A639-3AF7-9214-83FA-63DDD2022EC5}"/>
              </a:ext>
            </a:extLst>
          </p:cNvPr>
          <p:cNvPicPr>
            <a:picLocks noChangeAspect="1"/>
          </p:cNvPicPr>
          <p:nvPr/>
        </p:nvPicPr>
        <p:blipFill>
          <a:blip r:embed="rId2"/>
          <a:stretch>
            <a:fillRect/>
          </a:stretch>
        </p:blipFill>
        <p:spPr>
          <a:xfrm>
            <a:off x="0" y="0"/>
            <a:ext cx="12196978" cy="3993776"/>
          </a:xfrm>
          <a:prstGeom prst="rect">
            <a:avLst/>
          </a:prstGeom>
        </p:spPr>
      </p:pic>
    </p:spTree>
    <p:extLst>
      <p:ext uri="{BB962C8B-B14F-4D97-AF65-F5344CB8AC3E}">
        <p14:creationId xmlns:p14="http://schemas.microsoft.com/office/powerpoint/2010/main" val="3176556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0BED-296E-B7A2-B182-DD94738E8D6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AF9BF88-9D8F-713E-149E-CD02BE51D3FE}"/>
              </a:ext>
            </a:extLst>
          </p:cNvPr>
          <p:cNvPicPr>
            <a:picLocks noChangeAspect="1"/>
          </p:cNvPicPr>
          <p:nvPr/>
        </p:nvPicPr>
        <p:blipFill>
          <a:blip r:embed="rId3"/>
          <a:stretch>
            <a:fillRect/>
          </a:stretch>
        </p:blipFill>
        <p:spPr>
          <a:xfrm>
            <a:off x="-1" y="0"/>
            <a:ext cx="12145565" cy="2608729"/>
          </a:xfrm>
          <a:prstGeom prst="rect">
            <a:avLst/>
          </a:prstGeom>
        </p:spPr>
      </p:pic>
    </p:spTree>
    <p:extLst>
      <p:ext uri="{BB962C8B-B14F-4D97-AF65-F5344CB8AC3E}">
        <p14:creationId xmlns:p14="http://schemas.microsoft.com/office/powerpoint/2010/main" val="2376758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A1EC-BEAA-602F-7B81-C2100908424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4494CE-A526-3CB8-06C8-3611A48C0F44}"/>
              </a:ext>
            </a:extLst>
          </p:cNvPr>
          <p:cNvPicPr>
            <a:picLocks noChangeAspect="1"/>
          </p:cNvPicPr>
          <p:nvPr/>
        </p:nvPicPr>
        <p:blipFill>
          <a:blip r:embed="rId4"/>
          <a:stretch>
            <a:fillRect/>
          </a:stretch>
        </p:blipFill>
        <p:spPr>
          <a:xfrm>
            <a:off x="-1" y="-1"/>
            <a:ext cx="12204073" cy="6320119"/>
          </a:xfrm>
          <a:prstGeom prst="rect">
            <a:avLst/>
          </a:prstGeom>
        </p:spPr>
      </p:pic>
    </p:spTree>
    <p:extLst>
      <p:ext uri="{BB962C8B-B14F-4D97-AF65-F5344CB8AC3E}">
        <p14:creationId xmlns:p14="http://schemas.microsoft.com/office/powerpoint/2010/main" val="1478216687"/>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r>
              <a:rPr lang="en-US" b="1" dirty="0">
                <a:solidFill>
                  <a:srgbClr val="569CD6"/>
                </a:solidFill>
                <a:effectLst/>
                <a:latin typeface="Inconsolata NF Regular" pitchFamily="49" charset="77"/>
              </a:rPr>
              <a:t>Testing Hypothesis Matrix</a:t>
            </a:r>
            <a:endParaRPr lang="en-US" dirty="0"/>
          </a:p>
        </p:txBody>
      </p:sp>
      <p:graphicFrame>
        <p:nvGraphicFramePr>
          <p:cNvPr id="3" name="Table 3">
            <a:extLst>
              <a:ext uri="{FF2B5EF4-FFF2-40B4-BE49-F238E27FC236}">
                <a16:creationId xmlns:a16="http://schemas.microsoft.com/office/drawing/2014/main" id="{2648DEF5-D235-9848-7671-8F8E1DEB2975}"/>
              </a:ext>
            </a:extLst>
          </p:cNvPr>
          <p:cNvGraphicFramePr>
            <a:graphicFrameLocks noGrp="1"/>
          </p:cNvGraphicFramePr>
          <p:nvPr>
            <p:extLst>
              <p:ext uri="{D42A27DB-BD31-4B8C-83A1-F6EECF244321}">
                <p14:modId xmlns:p14="http://schemas.microsoft.com/office/powerpoint/2010/main" val="2734990538"/>
              </p:ext>
            </p:extLst>
          </p:nvPr>
        </p:nvGraphicFramePr>
        <p:xfrm>
          <a:off x="2032000" y="287274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41947332"/>
                    </a:ext>
                  </a:extLst>
                </a:gridCol>
                <a:gridCol w="2709333">
                  <a:extLst>
                    <a:ext uri="{9D8B030D-6E8A-4147-A177-3AD203B41FA5}">
                      <a16:colId xmlns:a16="http://schemas.microsoft.com/office/drawing/2014/main" val="2100097025"/>
                    </a:ext>
                  </a:extLst>
                </a:gridCol>
                <a:gridCol w="2709333">
                  <a:extLst>
                    <a:ext uri="{9D8B030D-6E8A-4147-A177-3AD203B41FA5}">
                      <a16:colId xmlns:a16="http://schemas.microsoft.com/office/drawing/2014/main" val="1156219244"/>
                    </a:ext>
                  </a:extLst>
                </a:gridCol>
              </a:tblGrid>
              <a:tr h="370840">
                <a:tc>
                  <a:txBody>
                    <a:bodyPr/>
                    <a:lstStyle/>
                    <a:p>
                      <a:endParaRPr lang="en-US"/>
                    </a:p>
                  </a:txBody>
                  <a:tcPr/>
                </a:tc>
                <a:tc>
                  <a:txBody>
                    <a:bodyPr/>
                    <a:lstStyle/>
                    <a:p>
                      <a:r>
                        <a:rPr lang="en-US" dirty="0"/>
                        <a:t>Flag = False</a:t>
                      </a:r>
                    </a:p>
                  </a:txBody>
                  <a:tcPr/>
                </a:tc>
                <a:tc>
                  <a:txBody>
                    <a:bodyPr/>
                    <a:lstStyle/>
                    <a:p>
                      <a:r>
                        <a:rPr lang="en-US" dirty="0"/>
                        <a:t>Flag = True</a:t>
                      </a:r>
                    </a:p>
                  </a:txBody>
                  <a:tcPr/>
                </a:tc>
                <a:extLst>
                  <a:ext uri="{0D108BD9-81ED-4DB2-BD59-A6C34878D82A}">
                    <a16:rowId xmlns:a16="http://schemas.microsoft.com/office/drawing/2014/main" val="369350607"/>
                  </a:ext>
                </a:extLst>
              </a:tr>
              <a:tr h="370840">
                <a:tc>
                  <a:txBody>
                    <a:bodyPr/>
                    <a:lstStyle/>
                    <a:p>
                      <a:r>
                        <a:rPr lang="en-US" dirty="0"/>
                        <a:t>Original Code</a:t>
                      </a:r>
                    </a:p>
                  </a:txBody>
                  <a:tcPr/>
                </a:tc>
                <a:tc>
                  <a:txBody>
                    <a:bodyPr/>
                    <a:lstStyle/>
                    <a:p>
                      <a:r>
                        <a:rPr lang="en-US" dirty="0"/>
                        <a:t>N-1 Tests Should pass</a:t>
                      </a:r>
                    </a:p>
                    <a:p>
                      <a:r>
                        <a:rPr lang="en-US" dirty="0"/>
                        <a:t>1 test should be skipped</a:t>
                      </a:r>
                    </a:p>
                  </a:txBody>
                  <a:tcPr/>
                </a:tc>
                <a:tc>
                  <a:txBody>
                    <a:bodyPr/>
                    <a:lstStyle/>
                    <a:p>
                      <a:r>
                        <a:rPr lang="en-US" dirty="0"/>
                        <a:t>N-1 Tests Should pass</a:t>
                      </a:r>
                    </a:p>
                    <a:p>
                      <a:r>
                        <a:rPr lang="en-US" dirty="0"/>
                        <a:t>1 test should fail</a:t>
                      </a:r>
                    </a:p>
                  </a:txBody>
                  <a:tcPr/>
                </a:tc>
                <a:extLst>
                  <a:ext uri="{0D108BD9-81ED-4DB2-BD59-A6C34878D82A}">
                    <a16:rowId xmlns:a16="http://schemas.microsoft.com/office/drawing/2014/main" val="3565683489"/>
                  </a:ext>
                </a:extLst>
              </a:tr>
              <a:tr h="370840">
                <a:tc>
                  <a:txBody>
                    <a:bodyPr/>
                    <a:lstStyle/>
                    <a:p>
                      <a:r>
                        <a:rPr lang="en-US" dirty="0"/>
                        <a:t>Updated Code</a:t>
                      </a:r>
                    </a:p>
                  </a:txBody>
                  <a:tcPr/>
                </a:tc>
                <a:tc>
                  <a:txBody>
                    <a:bodyPr/>
                    <a:lstStyle/>
                    <a:p>
                      <a:r>
                        <a:rPr lang="en-US" dirty="0"/>
                        <a:t>N-1 Tests Should pass</a:t>
                      </a:r>
                    </a:p>
                    <a:p>
                      <a:r>
                        <a:rPr lang="en-US" dirty="0"/>
                        <a:t>1 test should be skipped</a:t>
                      </a:r>
                    </a:p>
                  </a:txBody>
                  <a:tcPr/>
                </a:tc>
                <a:tc>
                  <a:txBody>
                    <a:bodyPr/>
                    <a:lstStyle/>
                    <a:p>
                      <a:r>
                        <a:rPr lang="en-US" dirty="0"/>
                        <a:t>All tests should pass</a:t>
                      </a:r>
                    </a:p>
                  </a:txBody>
                  <a:tcPr/>
                </a:tc>
                <a:extLst>
                  <a:ext uri="{0D108BD9-81ED-4DB2-BD59-A6C34878D82A}">
                    <a16:rowId xmlns:a16="http://schemas.microsoft.com/office/drawing/2014/main" val="2552106672"/>
                  </a:ext>
                </a:extLst>
              </a:tr>
            </a:tbl>
          </a:graphicData>
        </a:graphic>
      </p:graphicFrame>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dirty="0" err="1"/>
              <a:t>supports_paramstyle_pyformat</a:t>
            </a:r>
            <a:endParaRPr lang="en-US" dirty="0"/>
          </a:p>
        </p:txBody>
      </p:sp>
    </p:spTree>
    <p:extLst>
      <p:ext uri="{BB962C8B-B14F-4D97-AF65-F5344CB8AC3E}">
        <p14:creationId xmlns:p14="http://schemas.microsoft.com/office/powerpoint/2010/main" val="3500371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313-33D8-3DA3-89C0-733E3F7856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102A78-0B29-3139-905A-764CA8BA5E2A}"/>
              </a:ext>
            </a:extLst>
          </p:cNvPr>
          <p:cNvPicPr>
            <a:picLocks noGrp="1" noChangeAspect="1"/>
          </p:cNvPicPr>
          <p:nvPr>
            <p:ph idx="1"/>
          </p:nvPr>
        </p:nvPicPr>
        <p:blipFill>
          <a:blip r:embed="rId4"/>
          <a:stretch>
            <a:fillRect/>
          </a:stretch>
        </p:blipFill>
        <p:spPr>
          <a:xfrm>
            <a:off x="1348266" y="1690688"/>
            <a:ext cx="9092057" cy="4351338"/>
          </a:xfrm>
          <a:prstGeom prst="rect">
            <a:avLst/>
          </a:prstGeom>
        </p:spPr>
      </p:pic>
    </p:spTree>
    <p:extLst>
      <p:ext uri="{BB962C8B-B14F-4D97-AF65-F5344CB8AC3E}">
        <p14:creationId xmlns:p14="http://schemas.microsoft.com/office/powerpoint/2010/main" val="3847909508"/>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04136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pic>
        <p:nvPicPr>
          <p:cNvPr id="2" name="Picture 1">
            <a:extLst>
              <a:ext uri="{FF2B5EF4-FFF2-40B4-BE49-F238E27FC236}">
                <a16:creationId xmlns:a16="http://schemas.microsoft.com/office/drawing/2014/main" id="{AC851C8B-862B-0CA5-9601-8A95A2B39C34}"/>
              </a:ext>
            </a:extLst>
          </p:cNvPr>
          <p:cNvPicPr>
            <a:picLocks noChangeAspect="1"/>
          </p:cNvPicPr>
          <p:nvPr/>
        </p:nvPicPr>
        <p:blipFill>
          <a:blip r:embed="rId3"/>
          <a:stretch>
            <a:fillRect/>
          </a:stretch>
        </p:blipFill>
        <p:spPr>
          <a:xfrm>
            <a:off x="10439400" y="5118100"/>
            <a:ext cx="1752600" cy="1739900"/>
          </a:xfrm>
          <a:prstGeom prst="rect">
            <a:avLst/>
          </a:prstGeom>
        </p:spPr>
      </p:pic>
    </p:spTree>
    <p:extLst>
      <p:ext uri="{BB962C8B-B14F-4D97-AF65-F5344CB8AC3E}">
        <p14:creationId xmlns:p14="http://schemas.microsoft.com/office/powerpoint/2010/main" val="3418796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63" y="3175"/>
            <a:ext cx="12192000" cy="6858000"/>
          </a:xfrm>
          <a:prstGeom prst="rect">
            <a:avLst/>
          </a:prstGeom>
        </p:spPr>
      </p:pic>
    </p:spTree>
    <p:extLst>
      <p:ext uri="{BB962C8B-B14F-4D97-AF65-F5344CB8AC3E}">
        <p14:creationId xmlns:p14="http://schemas.microsoft.com/office/powerpoint/2010/main" val="42590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pic>
        <p:nvPicPr>
          <p:cNvPr id="3" name="Picture 2">
            <a:extLst>
              <a:ext uri="{FF2B5EF4-FFF2-40B4-BE49-F238E27FC236}">
                <a16:creationId xmlns:a16="http://schemas.microsoft.com/office/drawing/2014/main" id="{8E381192-3332-C095-0F94-8281C0D63B97}"/>
              </a:ext>
            </a:extLst>
          </p:cNvPr>
          <p:cNvPicPr>
            <a:picLocks noChangeAspect="1"/>
          </p:cNvPicPr>
          <p:nvPr/>
        </p:nvPicPr>
        <p:blipFill>
          <a:blip r:embed="rId4"/>
          <a:stretch>
            <a:fillRect/>
          </a:stretch>
        </p:blipFill>
        <p:spPr>
          <a:xfrm>
            <a:off x="0" y="5092700"/>
            <a:ext cx="1778000" cy="1765300"/>
          </a:xfrm>
          <a:prstGeom prst="rect">
            <a:avLst/>
          </a:prstGeom>
        </p:spPr>
      </p:pic>
    </p:spTree>
    <p:extLst>
      <p:ext uri="{BB962C8B-B14F-4D97-AF65-F5344CB8AC3E}">
        <p14:creationId xmlns:p14="http://schemas.microsoft.com/office/powerpoint/2010/main" val="1154018757"/>
      </p:ext>
    </p:extLst>
  </p:cSld>
  <p:clrMapOvr>
    <a:masterClrMapping/>
  </p:clrMapOvr>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lstStyle/>
          <a:p>
            <a:r>
              <a:rPr lang="en-US" dirty="0"/>
              <a:t>2018 💼</a:t>
            </a:r>
          </a:p>
          <a:p>
            <a:r>
              <a:rPr lang="en-US" dirty="0"/>
              <a:t>2019 💼</a:t>
            </a:r>
          </a:p>
          <a:p>
            <a:r>
              <a:rPr lang="en-US" dirty="0"/>
              <a:t>2020 🦠</a:t>
            </a:r>
          </a:p>
          <a:p>
            <a:r>
              <a:rPr lang="en-US" dirty="0"/>
              <a:t>2021 🧑🏻‍💻</a:t>
            </a:r>
          </a:p>
          <a:p>
            <a:r>
              <a:rPr lang="en-US" dirty="0"/>
              <a:t>2022 🧍🏻</a:t>
            </a:r>
          </a:p>
        </p:txBody>
      </p:sp>
      <p:sp>
        <p:nvSpPr>
          <p:cNvPr id="9" name="Straight Connector 8">
            <a:extLst>
              <a:ext uri="{FF2B5EF4-FFF2-40B4-BE49-F238E27FC236}">
                <a16:creationId xmlns:a16="http://schemas.microsoft.com/office/drawing/2014/main" id="{68FC590C-CB87-421D-B51C-BED875A88ABC}"/>
              </a:ext>
            </a:extLst>
          </p:cNvPr>
          <p:cNvSpPr/>
          <p:nvPr/>
        </p:nvSpPr>
        <p:spPr>
          <a:xfrm>
            <a:off x="1143360" y="2043540"/>
            <a:ext cx="109728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flipV="1">
            <a:off x="1152000" y="2590920"/>
            <a:ext cx="1050586" cy="36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1190054" y="3048798"/>
              <a:ext cx="1050586"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1181053" y="3039798"/>
                <a:ext cx="1068228"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Remove Code Duplication</a:t>
            </a:r>
          </a:p>
          <a:p>
            <a:r>
              <a:rPr lang="en-US" dirty="0">
                <a:solidFill>
                  <a:srgbClr val="1F2328"/>
                </a:solidFill>
                <a:latin typeface="-apple-system"/>
              </a:rPr>
              <a:t>%(value)s to :value</a:t>
            </a:r>
          </a:p>
          <a:p>
            <a:r>
              <a:rPr lang="en-US" dirty="0">
                <a:solidFill>
                  <a:srgbClr val="1F2328"/>
                </a:solidFill>
                <a:latin typeface="-apple-system"/>
              </a:rPr>
              <a:t>generators</a:t>
            </a:r>
          </a:p>
          <a:p>
            <a:endParaRPr lang="en-US" dirty="0"/>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primer on ORM at Sprints</a:t>
            </a:r>
          </a:p>
          <a:p>
            <a:r>
              <a:rPr lang="en-US" dirty="0"/>
              <a:t>Update to the docs!</a:t>
            </a:r>
          </a:p>
          <a:p>
            <a:endParaRPr lang="en-US" dirty="0"/>
          </a:p>
        </p:txBody>
      </p:sp>
      <p:pic>
        <p:nvPicPr>
          <p:cNvPr id="2" name="Picture 1" descr="A qr code on a white background&#10;&#10;Description automatically generated">
            <a:extLst>
              <a:ext uri="{FF2B5EF4-FFF2-40B4-BE49-F238E27FC236}">
                <a16:creationId xmlns:a16="http://schemas.microsoft.com/office/drawing/2014/main" id="{4442567F-465B-EB15-D421-3FD695418B19}"/>
              </a:ext>
            </a:extLst>
          </p:cNvPr>
          <p:cNvPicPr>
            <a:picLocks noChangeAspect="1"/>
          </p:cNvPicPr>
          <p:nvPr/>
        </p:nvPicPr>
        <p:blipFill>
          <a:blip r:embed="rId3"/>
          <a:stretch>
            <a:fillRect/>
          </a:stretch>
        </p:blipFill>
        <p:spPr>
          <a:xfrm>
            <a:off x="10172700" y="4864100"/>
            <a:ext cx="2019300" cy="1993900"/>
          </a:xfrm>
          <a:prstGeom prst="rect">
            <a:avLst/>
          </a:prstGeom>
        </p:spPr>
      </p:pic>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ORM can seem BIG and Scary</a:t>
            </a:r>
            <a:endParaRPr lang="en-US" dirty="0"/>
          </a:p>
        </p:txBody>
      </p:sp>
    </p:spTree>
    <p:extLst>
      <p:ext uri="{BB962C8B-B14F-4D97-AF65-F5344CB8AC3E}">
        <p14:creationId xmlns:p14="http://schemas.microsoft.com/office/powerpoint/2010/main" val="259483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around a fire pit&#10;&#10;Description automatically generated">
            <a:extLst>
              <a:ext uri="{FF2B5EF4-FFF2-40B4-BE49-F238E27FC236}">
                <a16:creationId xmlns:a16="http://schemas.microsoft.com/office/drawing/2014/main" id="{2BF124F6-E34B-A545-214D-3B6CFF5A0C57}"/>
              </a:ext>
            </a:extLst>
          </p:cNvPr>
          <p:cNvPicPr>
            <a:picLocks noChangeAspect="1"/>
          </p:cNvPicPr>
          <p:nvPr/>
        </p:nvPicPr>
        <p:blipFill>
          <a:blip r:embed="rId3"/>
          <a:stretch>
            <a:fillRect/>
          </a:stretch>
        </p:blipFill>
        <p:spPr>
          <a:xfrm>
            <a:off x="0" y="0"/>
            <a:ext cx="12765741" cy="7271624"/>
          </a:xfrm>
          <a:prstGeom prst="rect">
            <a:avLst/>
          </a:prstGeom>
        </p:spPr>
      </p:pic>
    </p:spTree>
    <p:extLst>
      <p:ext uri="{BB962C8B-B14F-4D97-AF65-F5344CB8AC3E}">
        <p14:creationId xmlns:p14="http://schemas.microsoft.com/office/powerpoint/2010/main" val="451598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Code for Django can seem BIG and Scary</a:t>
            </a:r>
            <a:endParaRPr lang="en-US" dirty="0"/>
          </a:p>
        </p:txBody>
      </p:sp>
    </p:spTree>
    <p:extLst>
      <p:ext uri="{BB962C8B-B14F-4D97-AF65-F5344CB8AC3E}">
        <p14:creationId xmlns:p14="http://schemas.microsoft.com/office/powerpoint/2010/main" val="4143187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Look At</a:t>
            </a:r>
          </a:p>
          <a:p>
            <a:r>
              <a:rPr lang="en-US" dirty="0"/>
              <a:t>Read</a:t>
            </a:r>
          </a:p>
          <a:p>
            <a:r>
              <a:rPr lang="en-US" dirty="0"/>
              <a:t>Write</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34053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423D-2BD7-2AF8-155A-2237E9D6EDD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68285284"/>
      </p:ext>
    </p:extLst>
  </p:cSld>
  <p:clrMapOvr>
    <a:masterClrMapping/>
  </p:clrMapOvr>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Trac</a:t>
            </a:r>
            <a:endParaRPr lang="en-US" dirty="0"/>
          </a:p>
        </p:txBody>
      </p:sp>
      <p:pic>
        <p:nvPicPr>
          <p:cNvPr id="2" name="Picture 1">
            <a:extLst>
              <a:ext uri="{FF2B5EF4-FFF2-40B4-BE49-F238E27FC236}">
                <a16:creationId xmlns:a16="http://schemas.microsoft.com/office/drawing/2014/main" id="{5682EA65-B647-6C07-2BF6-AC8122C8FF89}"/>
              </a:ext>
            </a:extLst>
          </p:cNvPr>
          <p:cNvPicPr>
            <a:picLocks noChangeAspect="1"/>
          </p:cNvPicPr>
          <p:nvPr/>
        </p:nvPicPr>
        <p:blipFill>
          <a:blip r:embed="rId3"/>
          <a:stretch>
            <a:fillRect/>
          </a:stretch>
        </p:blipFill>
        <p:spPr>
          <a:xfrm>
            <a:off x="9951064" y="4677901"/>
            <a:ext cx="2082800" cy="2044700"/>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r>
              <a:rPr lang="en-US" b="1" dirty="0">
                <a:solidFill>
                  <a:srgbClr val="569CD6"/>
                </a:solidFill>
                <a:effectLst/>
                <a:latin typeface="Inconsolata NF Regular" pitchFamily="49" charset="77"/>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lstStyle/>
          <a:p>
            <a:r>
              <a:rPr lang="en-US" dirty="0"/>
              <a:t>Old? </a:t>
            </a:r>
          </a:p>
          <a:p>
            <a:pPr lvl="1"/>
            <a:r>
              <a:rPr lang="en-US" dirty="0"/>
              <a:t>It was opened in January of 2009</a:t>
            </a:r>
          </a:p>
          <a:p>
            <a:r>
              <a:rPr lang="en-US" dirty="0" err="1"/>
              <a:t>Straightforard</a:t>
            </a:r>
            <a:r>
              <a:rPr lang="en-US" dirty="0"/>
              <a:t>(</a:t>
            </a:r>
            <a:r>
              <a:rPr lang="en-US" dirty="0" err="1"/>
              <a:t>ish</a:t>
            </a:r>
            <a:r>
              <a:rPr lang="en-US" dirty="0"/>
              <a:t>)</a:t>
            </a:r>
          </a:p>
          <a:p>
            <a:pPr lvl="1"/>
            <a:r>
              <a:rPr lang="en-US" dirty="0"/>
              <a:t>It’s related to SQLite</a:t>
            </a:r>
          </a:p>
          <a:p>
            <a:r>
              <a:rPr lang="en-US" dirty="0"/>
              <a:t>Ticket 10070</a:t>
            </a:r>
          </a:p>
          <a:p>
            <a:pPr lvl="1"/>
            <a:r>
              <a:rPr lang="en-US" dirty="0"/>
              <a:t>       Named parameters not working on raw </a:t>
            </a:r>
            <a:r>
              <a:rPr lang="en-US" dirty="0" err="1"/>
              <a:t>sql</a:t>
            </a:r>
            <a:r>
              <a:rPr lang="en-US" dirty="0"/>
              <a:t> queries with </a:t>
            </a:r>
            <a:r>
              <a:rPr lang="en-US" dirty="0" err="1"/>
              <a:t>sqlite</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D9471E-E712-A9F9-4AE5-371345DD8D92}"/>
              </a:ext>
            </a:extLst>
          </p:cNvPr>
          <p:cNvPicPr>
            <a:picLocks noChangeAspect="1"/>
          </p:cNvPicPr>
          <p:nvPr/>
        </p:nvPicPr>
        <p:blipFill>
          <a:blip r:embed="rId4"/>
          <a:stretch>
            <a:fillRect/>
          </a:stretch>
        </p:blipFill>
        <p:spPr>
          <a:xfrm>
            <a:off x="2268205" y="1958321"/>
            <a:ext cx="7655589" cy="2941358"/>
          </a:xfrm>
          <a:prstGeom prst="rect">
            <a:avLst/>
          </a:prstGeom>
        </p:spPr>
      </p:pic>
    </p:spTree>
    <p:extLst>
      <p:ext uri="{BB962C8B-B14F-4D97-AF65-F5344CB8AC3E}">
        <p14:creationId xmlns:p14="http://schemas.microsoft.com/office/powerpoint/2010/main" val="263561975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10778</TotalTime>
  <Words>2139</Words>
  <Application>Microsoft Macintosh PowerPoint</Application>
  <PresentationFormat>Widescreen</PresentationFormat>
  <Paragraphs>327</Paragraphs>
  <Slides>77</Slides>
  <Notes>71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-apple-system</vt:lpstr>
      <vt:lpstr>Arial</vt:lpstr>
      <vt:lpstr>Calibri</vt:lpstr>
      <vt:lpstr>Calibri Light</vt:lpstr>
      <vt:lpstr>INCONSOLATA</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vt:lpstr>
      <vt:lpstr>Criteria</vt:lpstr>
      <vt:lpstr>PowerPoint Presentation</vt:lpstr>
      <vt:lpstr>🔍</vt:lpstr>
      <vt:lpstr>PowerPoint Presentation</vt:lpstr>
      <vt:lpstr>🎉</vt:lpstr>
      <vt:lpstr>PowerPoint Presentation</vt:lpstr>
      <vt:lpstr>Letting everyone know!</vt:lpstr>
      <vt:lpstr>🏠</vt:lpstr>
      <vt:lpstr>PowerPoint Presentation</vt:lpstr>
      <vt:lpstr>But then … </vt:lpstr>
      <vt:lpstr>PowerPoint Presentation</vt:lpstr>
      <vt:lpstr>😩 </vt:lpstr>
      <vt:lpstr>🙈🙉🙊</vt:lpstr>
      <vt:lpstr>🛠️</vt:lpstr>
      <vt:lpstr>Feelings …</vt:lpstr>
      <vt:lpstr>😳</vt:lpstr>
      <vt:lpstr>😞 </vt:lpstr>
      <vt:lpstr>😨 </vt:lpstr>
      <vt:lpstr>Community </vt:lpstr>
      <vt:lpstr>Your Web Framework Needs You!</vt:lpstr>
      <vt:lpstr>The World’s Foremost Expert</vt:lpstr>
      <vt:lpstr>Working on the Ticket</vt:lpstr>
      <vt:lpstr>PowerPoint Presentation</vt:lpstr>
      <vt:lpstr>♊</vt:lpstr>
      <vt:lpstr>PowerPoint Presentation</vt:lpstr>
      <vt:lpstr>PowerPoint Presentation</vt:lpstr>
      <vt:lpstr>PowerPoint Presentation</vt:lpstr>
      <vt:lpstr>📖</vt:lpstr>
      <vt:lpstr>✍🏻</vt:lpstr>
      <vt:lpstr>PowerPoint Presentation</vt:lpstr>
      <vt:lpstr>PowerPoint Presentation</vt:lpstr>
      <vt:lpstr>PowerPoint Presentation</vt:lpstr>
      <vt:lpstr>PowerPoint Presentation</vt:lpstr>
      <vt:lpstr>PowerPoint Presentation</vt:lpstr>
      <vt:lpstr>🧪</vt:lpstr>
      <vt:lpstr>Testing Hypothesis Matrix</vt:lpstr>
      <vt:lpstr>PowerPoint Presentation</vt:lpstr>
      <vt:lpstr>📜</vt:lpstr>
      <vt:lpstr>Public Notes</vt:lpstr>
      <vt:lpstr>PowerPoint Presentation</vt:lpstr>
      <vt:lpstr>My Public Notes</vt:lpstr>
      <vt:lpstr>The fix</vt:lpstr>
      <vt:lpstr>Nick Pope</vt:lpstr>
      <vt:lpstr>PowerPoint Presentation</vt:lpstr>
      <vt:lpstr>Shia Berger</vt:lpstr>
      <vt:lpstr>PowerPoint Presentation</vt:lpstr>
      <vt:lpstr>Simon Charette</vt:lpstr>
      <vt:lpstr>PowerPoint Presentation</vt:lpstr>
      <vt:lpstr>Mariusz Felisiak</vt:lpstr>
      <vt:lpstr>PowerPoint Presentation</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Trac</vt:lpstr>
      <vt:lpstr>PowerPoint Presentation</vt:lpstr>
      <vt:lpstr>So remember …</vt:lpstr>
      <vt:lpstr>Your Framework needs YOU</vt:lpstr>
      <vt:lpstr>Community</vt:lpstr>
      <vt:lpstr>Thank you</vt:lpstr>
      <vt:lpstr>Find me 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28</cp:revision>
  <dcterms:created xsi:type="dcterms:W3CDTF">2023-07-28T01:54:11Z</dcterms:created>
  <dcterms:modified xsi:type="dcterms:W3CDTF">2023-09-03T19:54:27Z</dcterms:modified>
</cp:coreProperties>
</file>